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5" autoAdjust="0"/>
    <p:restoredTop sz="94660"/>
  </p:normalViewPr>
  <p:slideViewPr>
    <p:cSldViewPr>
      <p:cViewPr varScale="1">
        <p:scale>
          <a:sx n="62" d="100"/>
          <a:sy n="62" d="100"/>
        </p:scale>
        <p:origin x="-80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765AF-9DC2-466C-893A-42868A3BE74F}" type="datetimeFigureOut">
              <a:rPr lang="nl-NL" smtClean="0"/>
              <a:t>11-03-2023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4D102-88EB-4109-A325-97E8F4F07C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23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D102-88EB-4109-A325-97E8F4F07C0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90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D102-88EB-4109-A325-97E8F4F07C0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0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50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rgbClr val="95097E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011A96-4B56-604D-9100-67026FD4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160359"/>
            <a:ext cx="4802413" cy="611892"/>
          </a:xfrm>
        </p:spPr>
        <p:txBody>
          <a:bodyPr anchor="ctr">
            <a:noAutofit/>
          </a:bodyPr>
          <a:lstStyle/>
          <a:p>
            <a:r>
              <a:rPr lang="nl-NL" sz="3200" b="1" dirty="0">
                <a:solidFill>
                  <a:srgbClr val="FEFFFF"/>
                </a:solidFill>
                <a:latin typeface="Bahnschrift SemiLight Condensed" panose="020B0502040204020203" pitchFamily="34" charset="0"/>
              </a:rPr>
              <a:t>Gemeente Den Helder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F0ED04A-DE05-EA40-BAF4-BE4E8F40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62" y="967902"/>
            <a:ext cx="7239000" cy="3698343"/>
          </a:xfrm>
          <a:prstGeom prst="rect">
            <a:avLst/>
          </a:prstGeom>
          <a:solidFill>
            <a:srgbClr val="95097E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Tekstvak 4"/>
          <p:cNvSpPr txBox="1"/>
          <p:nvPr/>
        </p:nvSpPr>
        <p:spPr>
          <a:xfrm>
            <a:off x="5892801" y="5276864"/>
            <a:ext cx="583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95097E"/>
                </a:solidFill>
                <a:latin typeface="Bahnschrift SemiLight Condensed" panose="020B0502040204020203" pitchFamily="34" charset="0"/>
              </a:rPr>
              <a:t>“Wie meehelpt mag mee-eten.”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1143000" cy="11430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9" name="Afbeelding 11">
            <a:extLst>
              <a:ext uri="{FF2B5EF4-FFF2-40B4-BE49-F238E27FC236}">
                <a16:creationId xmlns:a16="http://schemas.microsoft.com/office/drawing/2014/main" id="{18067A1A-29DF-2DC0-153E-C4A8A0923A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738" y="998974"/>
            <a:ext cx="3915833" cy="1382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921618"/>
      </p:ext>
    </p:extLst>
  </p:cSld>
  <p:clrMapOvr>
    <a:masterClrMapping/>
  </p:clrMapOvr>
  <p:transition spd="slow" advClick="0" advTm="849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2010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950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8DA1DD-4539-4FBB-9DD4-A048A995A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46607"/>
            <a:ext cx="3650278" cy="3253994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BBBD6F"/>
              </a:buClr>
              <a:buNone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‘Ontmoeting in het groen’ is:</a:t>
            </a:r>
          </a:p>
          <a:p>
            <a:pPr>
              <a:buClr>
                <a:srgbClr val="BBBD6F"/>
              </a:buClr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een Paradijsje in Tuindorp;</a:t>
            </a:r>
          </a:p>
          <a:p>
            <a:pPr>
              <a:buClr>
                <a:srgbClr val="BBBD6F"/>
              </a:buClr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goed voor onze natuur;</a:t>
            </a:r>
          </a:p>
          <a:p>
            <a:pPr>
              <a:buClr>
                <a:srgbClr val="BBBD6F"/>
              </a:buClr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geluk in de buurt; </a:t>
            </a:r>
          </a:p>
          <a:p>
            <a:pPr>
              <a:buClr>
                <a:srgbClr val="BBBD6F"/>
              </a:buClr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verbetering van leefomstandigheden;</a:t>
            </a:r>
          </a:p>
          <a:p>
            <a:pPr>
              <a:buClr>
                <a:srgbClr val="BBBD6F"/>
              </a:buClr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samen zijn en sociaal; </a:t>
            </a:r>
          </a:p>
          <a:p>
            <a:pPr>
              <a:buClr>
                <a:srgbClr val="BBBD6F"/>
              </a:buClr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GEZOND VOOR IEDEREEN!</a:t>
            </a:r>
          </a:p>
          <a:p>
            <a:pPr marL="0" indent="0">
              <a:buClr>
                <a:srgbClr val="BBBD6F"/>
              </a:buClr>
              <a:buNone/>
            </a:pPr>
            <a:endParaRPr lang="nl-NL" sz="3200" b="1" i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Clr>
                <a:srgbClr val="BBBD6F"/>
              </a:buClr>
              <a:buNone/>
            </a:pPr>
            <a:endParaRPr lang="nl-NL" sz="32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Clr>
                <a:srgbClr val="BBBD6F"/>
              </a:buClr>
              <a:buNone/>
            </a:pPr>
            <a:endParaRPr lang="nl-NL" sz="32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95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B280516A-175C-6740-BD3A-862CACF58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23" r="3273" b="-1"/>
          <a:stretch/>
        </p:blipFill>
        <p:spPr>
          <a:xfrm>
            <a:off x="4624272" y="-786"/>
            <a:ext cx="7572457" cy="685324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20768" y="168613"/>
            <a:ext cx="6979463" cy="13849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BBBD6F"/>
              </a:buClr>
            </a:pPr>
            <a:r>
              <a:rPr lang="nl-NL" sz="28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Naast hittestress en wateroverlast komt armoede voor, verpaupert onze leefomgeving en moeten we opkomen voor flora en fauna.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624272" y="5613393"/>
            <a:ext cx="756772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95097E"/>
                </a:solidFill>
                <a:latin typeface="Bahnschrift Light SemiCondensed" panose="020B0502040204020203" pitchFamily="34" charset="0"/>
              </a:rPr>
              <a:t>DEN HELDER IS VOOR 56,9% VERSTEEND:</a:t>
            </a:r>
            <a:br>
              <a:rPr lang="nl-NL" sz="2800" b="1" dirty="0">
                <a:solidFill>
                  <a:srgbClr val="95097E"/>
                </a:solidFill>
                <a:latin typeface="Bahnschrift Light SemiCondensed" panose="020B0502040204020203" pitchFamily="34" charset="0"/>
              </a:rPr>
            </a:br>
            <a:r>
              <a:rPr lang="nl-NL" sz="2800" b="1" dirty="0">
                <a:solidFill>
                  <a:srgbClr val="95097E"/>
                </a:solidFill>
                <a:latin typeface="Bahnschrift Light SemiCondensed" panose="020B0502040204020203" pitchFamily="34" charset="0"/>
              </a:rPr>
              <a:t>HOOGSTE TIJD OM ACTIE TE ONDERNEMEN 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638">
        <p:split orient="vert"/>
      </p:transition>
    </mc:Choice>
    <mc:Fallback xmlns="">
      <p:transition spd="slow" advClick="0" advTm="1263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49027"/>
            <a:ext cx="4038600" cy="235521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761"/>
            <a:ext cx="4724400" cy="24179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92" y="2263028"/>
            <a:ext cx="10088608" cy="22859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7" y="0"/>
            <a:ext cx="10083153" cy="22998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11" y="4502781"/>
            <a:ext cx="4475089" cy="237791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0" y="0"/>
            <a:ext cx="2108847" cy="4462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nl-NL" sz="2800" b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  <a:p>
            <a:r>
              <a:rPr lang="nl-NL" sz="28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Daarom hebben wij een klein stukje aarde onder onze hoede én onder handen genomen.</a:t>
            </a:r>
          </a:p>
          <a:p>
            <a:endParaRPr lang="nl-NL" sz="2800" b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  <a:p>
            <a:endParaRPr lang="nl-NL" sz="3200" b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59643" y="1533297"/>
            <a:ext cx="1028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8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 Op dit stukje wordt aandacht besteed aan </a:t>
            </a:r>
          </a:p>
          <a:p>
            <a:pPr lvl="0" algn="ctr"/>
            <a:r>
              <a:rPr lang="nl-NL" sz="28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elkaar en aan de natuur.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764874" y="2197625"/>
            <a:ext cx="8739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nl-NL" sz="2800" b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  <a:p>
            <a:pPr lvl="0" algn="ctr"/>
            <a:r>
              <a:rPr lang="nl-NL" sz="2800" b="1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Biodiversiteit en water spelen een belangrijke rol.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945">
        <p:split orient="vert"/>
      </p:transition>
    </mc:Choice>
    <mc:Fallback xmlns="">
      <p:transition spd="slow" advClick="0" advTm="1094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B08AF-7AE2-2540-8756-097A116C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85800"/>
            <a:ext cx="2655730" cy="685800"/>
          </a:xfrm>
          <a:ln w="5715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Fauna en flora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664B30-641B-48C1-A24E-467589B1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799"/>
            <a:ext cx="4840349" cy="2743200"/>
          </a:xfrm>
          <a:solidFill>
            <a:schemeClr val="accent2">
              <a:lumMod val="75000"/>
            </a:schemeClr>
          </a:solidFill>
          <a:ln w="571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Biologische verscheidenheid maakt  het verschil tussen: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armoede of rijkdom;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honger of overvloed;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achteruitgang of vooruitgang.</a:t>
            </a: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A110D16B-BE23-344E-A5B8-A2FE2CC21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7" y="152400"/>
            <a:ext cx="5947683" cy="3352799"/>
          </a:xfrm>
          <a:prstGeom prst="rect">
            <a:avLst/>
          </a:prstGeom>
          <a:ln w="57150">
            <a:solidFill>
              <a:srgbClr val="95097E"/>
            </a:solidFill>
          </a:ln>
        </p:spPr>
      </p:pic>
      <p:pic>
        <p:nvPicPr>
          <p:cNvPr id="11" name="Afbeelding 4">
            <a:extLst>
              <a:ext uri="{FF2B5EF4-FFF2-40B4-BE49-F238E27FC236}">
                <a16:creationId xmlns:a16="http://schemas.microsoft.com/office/drawing/2014/main" id="{092AF94C-8734-A042-8DDD-38FD3E354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0" r="-3" b="3096"/>
          <a:stretch/>
        </p:blipFill>
        <p:spPr>
          <a:xfrm>
            <a:off x="6091917" y="3733799"/>
            <a:ext cx="2899683" cy="2971801"/>
          </a:xfrm>
          <a:prstGeom prst="rect">
            <a:avLst/>
          </a:prstGeom>
          <a:ln w="57150">
            <a:solidFill>
              <a:srgbClr val="95097E"/>
            </a:solidFill>
          </a:ln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C9FBCC27-1F2A-4D44-B1DE-5BD276DB7F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81" r="4655" b="-1"/>
          <a:stretch/>
        </p:blipFill>
        <p:spPr>
          <a:xfrm>
            <a:off x="9220200" y="3733799"/>
            <a:ext cx="2819400" cy="2971801"/>
          </a:xfrm>
          <a:prstGeom prst="rect">
            <a:avLst/>
          </a:prstGeom>
          <a:ln w="57150">
            <a:solidFill>
              <a:srgbClr val="95097E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9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833">
        <p:split orient="vert"/>
      </p:transition>
    </mc:Choice>
    <mc:Fallback xmlns="">
      <p:transition spd="slow" advClick="0" advTm="98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7800" y="3733800"/>
            <a:ext cx="3886200" cy="3702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815E88BD-0D5E-6640-A8A8-90B0E5EFC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73" y="304800"/>
            <a:ext cx="5188086" cy="3010021"/>
          </a:xfrm>
          <a:prstGeom prst="rect">
            <a:avLst/>
          </a:prstGeom>
          <a:ln w="57150">
            <a:solidFill>
              <a:srgbClr val="95097E"/>
            </a:solidFill>
          </a:ln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7721F879-A53C-564B-A47D-B59518A7E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49" y="3899120"/>
            <a:ext cx="2469210" cy="2374902"/>
          </a:xfrm>
          <a:prstGeom prst="rect">
            <a:avLst/>
          </a:prstGeom>
          <a:ln w="57150">
            <a:solidFill>
              <a:srgbClr val="95097E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AE4F173-A575-4BD1-961E-D8591D18E9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6" r="10794"/>
          <a:stretch/>
        </p:blipFill>
        <p:spPr>
          <a:xfrm>
            <a:off x="329921" y="1219200"/>
            <a:ext cx="5915609" cy="45865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190">
        <p:split orient="vert"/>
      </p:transition>
    </mc:Choice>
    <mc:Fallback xmlns="">
      <p:transition spd="slow" advClick="0" advTm="91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950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3CA0F7-5F79-4C91-A54E-4047B9A8802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609600" y="533401"/>
            <a:ext cx="5466945" cy="762000"/>
          </a:xfrm>
        </p:spPr>
        <p:txBody>
          <a:bodyPr>
            <a:noAutofit/>
          </a:bodyPr>
          <a:lstStyle/>
          <a:p>
            <a:pPr marL="0" indent="0">
              <a:buClr>
                <a:srgbClr val="353EE1"/>
              </a:buClr>
              <a:buNone/>
            </a:pPr>
            <a:endParaRPr lang="nl-NL" sz="28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Clr>
                <a:srgbClr val="353EE1"/>
              </a:buClr>
              <a:buNone/>
            </a:pPr>
            <a:endParaRPr lang="nl-NL" sz="32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438400" y="2317783"/>
            <a:ext cx="7848600" cy="2123416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  <a:scene3d>
            <a:camera prst="perspectiveContrastingLeftFacing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0000" tIns="180000" rIns="180000" bIns="180000" rtlCol="0">
            <a:spAutoFit/>
          </a:bodyPr>
          <a:lstStyle/>
          <a:p>
            <a:pPr>
              <a:buClr>
                <a:srgbClr val="353EE1"/>
              </a:buClr>
            </a:pPr>
            <a:r>
              <a:rPr lang="nl-NL" sz="28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Op naar een welvarende, “eetbare”, waterbestendige, zorg- en duurzame gemeenschap door</a:t>
            </a:r>
            <a:br>
              <a:rPr lang="nl-NL" sz="28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</a:br>
            <a:r>
              <a:rPr lang="nl-NL" sz="28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vrijwilligers en met steun uit o.a. Convenant </a:t>
            </a:r>
          </a:p>
          <a:p>
            <a:pPr>
              <a:buClr>
                <a:srgbClr val="353EE1"/>
              </a:buClr>
            </a:pPr>
            <a:r>
              <a:rPr lang="nl-NL" sz="28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Wijkaanpak Plus!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5" y="2862010"/>
            <a:ext cx="3019425" cy="1839067"/>
          </a:xfrm>
          <a:prstGeom prst="rect">
            <a:avLst/>
          </a:prstGeom>
        </p:spPr>
      </p:pic>
      <p:sp>
        <p:nvSpPr>
          <p:cNvPr id="2" name="AutoShape 2" descr="Afbeeldingsresultaat voor logo woningstichting den held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 descr="C:\Users\evdplaat\AppData\Local\Microsoft\Windows\Temporary Internet Files\Content.MSO\E7AF016C.tmp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12" y="4564552"/>
            <a:ext cx="2190750" cy="90360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5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817">
        <p:split orient="vert"/>
      </p:transition>
    </mc:Choice>
    <mc:Fallback xmlns="">
      <p:transition spd="slow" advClick="0" advTm="108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3.1"/>
</p:tagLst>
</file>

<file path=ppt/theme/theme1.xml><?xml version="1.0" encoding="utf-8"?>
<a:theme xmlns:a="http://schemas.openxmlformats.org/drawingml/2006/main" name="Sliert">
  <a:themeElements>
    <a:clrScheme name="Aangepast 3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6F3F0B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151</Words>
  <Application>Microsoft Office PowerPoint</Application>
  <PresentationFormat>Breedbeeld</PresentationFormat>
  <Paragraphs>28</Paragraphs>
  <Slides>6</Slides>
  <Notes>2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Sliert</vt:lpstr>
      <vt:lpstr>PowerPoint-presentatie</vt:lpstr>
      <vt:lpstr>PowerPoint-presentatie</vt:lpstr>
      <vt:lpstr>PowerPoint-presentatie</vt:lpstr>
      <vt:lpstr>Fauna en flora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Stichting Tuindorp Geleerdenbuurt Belangen</dc:title>
  <dc:creator>Albertha Postma</dc:creator>
  <cp:lastModifiedBy>Albertha Postma</cp:lastModifiedBy>
  <cp:revision>128</cp:revision>
  <dcterms:created xsi:type="dcterms:W3CDTF">2019-10-29T20:42:05Z</dcterms:created>
  <dcterms:modified xsi:type="dcterms:W3CDTF">2023-03-11T07:47:57Z</dcterms:modified>
</cp:coreProperties>
</file>